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5"/>
  </p:notesMasterIdLst>
  <p:sldIdLst>
    <p:sldId id="256" r:id="rId2"/>
    <p:sldId id="271" r:id="rId3"/>
    <p:sldId id="273" r:id="rId4"/>
    <p:sldId id="272" r:id="rId5"/>
    <p:sldId id="284" r:id="rId6"/>
    <p:sldId id="277" r:id="rId7"/>
    <p:sldId id="298" r:id="rId8"/>
    <p:sldId id="274" r:id="rId9"/>
    <p:sldId id="287" r:id="rId10"/>
    <p:sldId id="299" r:id="rId11"/>
    <p:sldId id="288" r:id="rId12"/>
    <p:sldId id="286" r:id="rId13"/>
    <p:sldId id="290" r:id="rId14"/>
    <p:sldId id="304" r:id="rId15"/>
    <p:sldId id="309" r:id="rId16"/>
    <p:sldId id="308" r:id="rId17"/>
    <p:sldId id="285" r:id="rId18"/>
    <p:sldId id="300" r:id="rId19"/>
    <p:sldId id="302" r:id="rId20"/>
    <p:sldId id="303" r:id="rId21"/>
    <p:sldId id="295" r:id="rId22"/>
    <p:sldId id="307" r:id="rId23"/>
    <p:sldId id="30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1463"/>
  </p:normalViewPr>
  <p:slideViewPr>
    <p:cSldViewPr snapToGrid="0">
      <p:cViewPr varScale="1">
        <p:scale>
          <a:sx n="113" d="100"/>
          <a:sy n="113" d="100"/>
        </p:scale>
        <p:origin x="4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B3F30-7B42-9946-87CA-3DA83951AD35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9E6F1-D2EF-2648-9BCB-DF2FDFA04B46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74921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94019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251194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84393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124545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52956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68789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4137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879424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3079016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17140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256711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78C9E-E1FF-5144-8C79-5102640FD04E}" type="datetimeFigureOut">
              <a:rPr lang="ru-UZ" smtClean="0"/>
              <a:t>10/12/22</a:t>
            </a:fld>
            <a:endParaRPr lang="ru-U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674F3-8262-5E44-A7A8-CDFC6387EB79}" type="slidenum">
              <a:rPr lang="ru-UZ" smtClean="0"/>
              <a:t>‹#›</a:t>
            </a:fld>
            <a:endParaRPr lang="ru-UZ"/>
          </a:p>
        </p:txBody>
      </p:sp>
    </p:spTree>
    <p:extLst>
      <p:ext uri="{BB962C8B-B14F-4D97-AF65-F5344CB8AC3E}">
        <p14:creationId xmlns:p14="http://schemas.microsoft.com/office/powerpoint/2010/main" val="401202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93/europace/euaa15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08839-0487-10FE-EFED-BB97D6404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0" y="1057228"/>
            <a:ext cx="10580915" cy="1655762"/>
          </a:xfrm>
        </p:spPr>
        <p:txBody>
          <a:bodyPr>
            <a:normAutofit/>
          </a:bodyPr>
          <a:lstStyle/>
          <a:p>
            <a:r>
              <a:rPr lang="en-US" sz="4000" dirty="0"/>
              <a:t>AF: what is the technology and we do properly?</a:t>
            </a:r>
            <a:endParaRPr lang="ru-UZ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5CD71C-A1F8-8105-B540-5E7BBB60B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28872"/>
            <a:ext cx="9144000" cy="1122363"/>
          </a:xfrm>
        </p:spPr>
        <p:txBody>
          <a:bodyPr>
            <a:normAutofit/>
          </a:bodyPr>
          <a:lstStyle/>
          <a:p>
            <a:pPr algn="r"/>
            <a:r>
              <a:rPr lang="en-US" sz="3200" dirty="0"/>
              <a:t>Jamshid </a:t>
            </a:r>
            <a:r>
              <a:rPr lang="en-US" sz="3200" dirty="0" err="1"/>
              <a:t>Sodikov</a:t>
            </a:r>
            <a:endParaRPr lang="en-US" sz="3200" dirty="0"/>
          </a:p>
          <a:p>
            <a:pPr algn="r"/>
            <a:r>
              <a:rPr lang="en-US" altLang="ko-KR" sz="1800" spc="23" dirty="0" err="1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Ezgu</a:t>
            </a:r>
            <a:r>
              <a:rPr lang="en-US" altLang="ko-KR" sz="1800" spc="23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 spc="23" dirty="0" err="1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Niyat</a:t>
            </a:r>
            <a:r>
              <a:rPr lang="en-US" altLang="ko-KR" sz="1800" spc="23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Multispecialty Medical Center, Uzbekistan</a:t>
            </a:r>
            <a:endParaRPr lang="ko-KR" altLang="en-US" sz="1800" spc="23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UZ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4A9DB3-6DCB-1248-6C1F-609BB82E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" y="6051785"/>
            <a:ext cx="1964872" cy="4900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679AF3-3078-C097-2D17-333B35EEC7DA}"/>
              </a:ext>
            </a:extLst>
          </p:cNvPr>
          <p:cNvSpPr txBox="1"/>
          <p:nvPr/>
        </p:nvSpPr>
        <p:spPr>
          <a:xfrm>
            <a:off x="2939143" y="5959451"/>
            <a:ext cx="6596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effectLst/>
                <a:latin typeface="Helvetica Neue" panose="02000503000000020004" pitchFamily="2" charset="0"/>
              </a:rPr>
              <a:t>11</a:t>
            </a:r>
            <a:r>
              <a:rPr lang="en-US" sz="1600" baseline="30000" dirty="0">
                <a:effectLst/>
                <a:latin typeface="Helvetica Neue" panose="02000503000000020004" pitchFamily="2" charset="0"/>
              </a:rPr>
              <a:t>th</a:t>
            </a:r>
            <a:r>
              <a:rPr lang="en-US" sz="1600" dirty="0">
                <a:effectLst/>
                <a:latin typeface="Helvetica Neue" panose="02000503000000020004" pitchFamily="2" charset="0"/>
              </a:rPr>
              <a:t> national congress of the Azerbaijan Cardiology Society </a:t>
            </a:r>
          </a:p>
          <a:p>
            <a:pPr algn="ctr"/>
            <a:r>
              <a:rPr lang="en-US" sz="1600" dirty="0">
                <a:effectLst/>
                <a:latin typeface="Helvetica Neue" panose="02000503000000020004" pitchFamily="2" charset="0"/>
              </a:rPr>
              <a:t>9-11 </a:t>
            </a:r>
            <a:r>
              <a:rPr lang="en-US" sz="1600" dirty="0" err="1">
                <a:effectLst/>
                <a:latin typeface="Helvetica Neue" panose="02000503000000020004" pitchFamily="2" charset="0"/>
              </a:rPr>
              <a:t>december</a:t>
            </a:r>
            <a:r>
              <a:rPr lang="en-US" sz="1600" dirty="0">
                <a:effectLst/>
                <a:latin typeface="Helvetica Neue" panose="02000503000000020004" pitchFamily="2" charset="0"/>
              </a:rPr>
              <a:t> 2022</a:t>
            </a:r>
          </a:p>
          <a:p>
            <a:pPr algn="ctr"/>
            <a:r>
              <a:rPr lang="en-US" sz="1600" dirty="0">
                <a:effectLst/>
                <a:latin typeface="Helvetica Neue" panose="02000503000000020004" pitchFamily="2" charset="0"/>
              </a:rPr>
              <a:t>Fairmont Hotel, Flame Towers, Baku</a:t>
            </a:r>
          </a:p>
        </p:txBody>
      </p:sp>
    </p:spTree>
    <p:extLst>
      <p:ext uri="{BB962C8B-B14F-4D97-AF65-F5344CB8AC3E}">
        <p14:creationId xmlns:p14="http://schemas.microsoft.com/office/powerpoint/2010/main" val="2141240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Georgia" panose="02040502050405020303" pitchFamily="18" charset="0"/>
                <a:cs typeface="Diwan Thuluth" pitchFamily="2" charset="-78"/>
              </a:rPr>
              <a:t>Cryoballoon</a:t>
            </a:r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 ablation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sp>
        <p:nvSpPr>
          <p:cNvPr id="4" name="Прямоугольник с двумя скругленными противолежащими углами 3">
            <a:extLst>
              <a:ext uri="{FF2B5EF4-FFF2-40B4-BE49-F238E27FC236}">
                <a16:creationId xmlns:a16="http://schemas.microsoft.com/office/drawing/2014/main" id="{3F653BFA-80EA-ED05-0CE8-37824A86FF31}"/>
              </a:ext>
            </a:extLst>
          </p:cNvPr>
          <p:cNvSpPr/>
          <p:nvPr/>
        </p:nvSpPr>
        <p:spPr>
          <a:xfrm>
            <a:off x="640080" y="1623060"/>
            <a:ext cx="4892040" cy="3566160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/>
              <a:t>Advantages: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Potentially shorter procedures (possibly only one 3-min freeze per vein)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Single transseptal puncture possible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need for an </a:t>
            </a:r>
            <a:r>
              <a:rPr lang="en-US" dirty="0" err="1"/>
              <a:t>electroanatomical</a:t>
            </a:r>
            <a:r>
              <a:rPr lang="en-US" dirty="0"/>
              <a:t> mapping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Possibly less conscious sedation</a:t>
            </a:r>
            <a:endParaRPr lang="ru-UZ" dirty="0"/>
          </a:p>
        </p:txBody>
      </p:sp>
      <p:sp>
        <p:nvSpPr>
          <p:cNvPr id="5" name="Прямоугольник с двумя скругленными противолежащими углами 4">
            <a:extLst>
              <a:ext uri="{FF2B5EF4-FFF2-40B4-BE49-F238E27FC236}">
                <a16:creationId xmlns:a16="http://schemas.microsoft.com/office/drawing/2014/main" id="{21B3E69B-D28E-06E7-26A5-A416A66BACF2}"/>
              </a:ext>
            </a:extLst>
          </p:cNvPr>
          <p:cNvSpPr/>
          <p:nvPr/>
        </p:nvSpPr>
        <p:spPr>
          <a:xfrm>
            <a:off x="6095999" y="1623060"/>
            <a:ext cx="5196841" cy="356616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/>
              <a:t>Disadvantages: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Less versatile (additional lines)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Larger caliber of transseptal sheath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More radiation when compared with RFA with mapping system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Little flexibility in difficult anatomies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Of limited value in ablation of persistent AF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UZ" dirty="0"/>
          </a:p>
        </p:txBody>
      </p:sp>
    </p:spTree>
    <p:extLst>
      <p:ext uri="{BB962C8B-B14F-4D97-AF65-F5344CB8AC3E}">
        <p14:creationId xmlns:p14="http://schemas.microsoft.com/office/powerpoint/2010/main" val="369794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pic>
        <p:nvPicPr>
          <p:cNvPr id="7170" name="Picture 2" descr="p for noninferiority = ) - ppt download">
            <a:extLst>
              <a:ext uri="{FF2B5EF4-FFF2-40B4-BE49-F238E27FC236}">
                <a16:creationId xmlns:a16="http://schemas.microsoft.com/office/drawing/2014/main" id="{B7E6521E-CE87-043B-546F-B0126DD12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25" y="0"/>
            <a:ext cx="8896350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696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New </a:t>
            </a:r>
            <a:r>
              <a:rPr lang="en-US" sz="3600" dirty="0" err="1">
                <a:latin typeface="Georgia" panose="02040502050405020303" pitchFamily="18" charset="0"/>
                <a:cs typeface="Diwan Thuluth" pitchFamily="2" charset="-78"/>
              </a:rPr>
              <a:t>cryoballoon</a:t>
            </a:r>
            <a:endParaRPr lang="en-US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pic>
        <p:nvPicPr>
          <p:cNvPr id="9218" name="Picture 2" descr="The POLARx Cryoballoon System from - Boston Scientific">
            <a:extLst>
              <a:ext uri="{FF2B5EF4-FFF2-40B4-BE49-F238E27FC236}">
                <a16:creationId xmlns:a16="http://schemas.microsoft.com/office/drawing/2014/main" id="{88126456-2C88-CBCF-56FC-F436C56D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75" y="1398007"/>
            <a:ext cx="6008444" cy="41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oston Scientific EMEA - Cardiology on Twitter: &quot;Congratulations  @RolandTilz &amp;amp; @ChristianHeeger for their 1st patient enrollment in the  POLAR ICE study, the 1st Post Market study of the POLARx Cryoablation  System. #EPLuebeck @">
            <a:extLst>
              <a:ext uri="{FF2B5EF4-FFF2-40B4-BE49-F238E27FC236}">
                <a16:creationId xmlns:a16="http://schemas.microsoft.com/office/drawing/2014/main" id="{4C9785F2-78C8-1A0A-A649-656DE5721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19" y="1392041"/>
            <a:ext cx="4102242" cy="410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444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14F174-F45A-0A8F-D98C-38E264B01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821" y="426930"/>
            <a:ext cx="8351669" cy="52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5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1926090" y="412220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/>
                <a:latin typeface="STIX" pitchFamily="2" charset="2"/>
              </a:rPr>
              <a:t>Surgical ablation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FE6741F-E7B8-6D60-9C6D-BE8CF35A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9" y="1256752"/>
            <a:ext cx="4864080" cy="441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3C5FF-41EF-0930-7C03-E90C4E8F4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375" y="1268740"/>
            <a:ext cx="4212813" cy="44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24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1926090" y="412220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/>
                <a:latin typeface="STIX" pitchFamily="2" charset="2"/>
              </a:rPr>
              <a:t>Surgical ablation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A8311-0D11-7CC7-490F-EAFB45C76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90" y="1037695"/>
            <a:ext cx="7820809" cy="55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226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1926090" y="412220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/>
                <a:latin typeface="STIX" pitchFamily="2" charset="2"/>
              </a:rPr>
              <a:t>Surgical ablation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C8114D-9E71-0866-A872-CDB9FB21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45" y="1567479"/>
            <a:ext cx="9731709" cy="402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896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159C1D9A-B9EF-0875-F4EB-E365CD567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93" y="1302859"/>
            <a:ext cx="5477017" cy="53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81B5575-21EC-8233-4E9D-6330E622EE19}"/>
              </a:ext>
            </a:extLst>
          </p:cNvPr>
          <p:cNvSpPr txBox="1">
            <a:spLocks/>
          </p:cNvSpPr>
          <p:nvPr/>
        </p:nvSpPr>
        <p:spPr>
          <a:xfrm>
            <a:off x="2041486" y="483186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Pulsed Field Ablation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62B6205-499F-E39A-8A88-0EA7F2B28346}"/>
              </a:ext>
            </a:extLst>
          </p:cNvPr>
          <p:cNvSpPr txBox="1">
            <a:spLocks/>
          </p:cNvSpPr>
          <p:nvPr/>
        </p:nvSpPr>
        <p:spPr>
          <a:xfrm>
            <a:off x="6573500" y="1302860"/>
            <a:ext cx="5322119" cy="45877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  <a:cs typeface="Diwan Thuluth" pitchFamily="2" charset="-78"/>
              </a:rPr>
              <a:t>Cell membrane damage through DC current (“irreversible electroporation”).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latin typeface="Georgia" panose="02040502050405020303" pitchFamily="18" charset="0"/>
              <a:cs typeface="Diwan Thuluth" pitchFamily="2" charset="-78"/>
            </a:endParaRPr>
          </a:p>
          <a:p>
            <a:pPr algn="l"/>
            <a:endParaRPr lang="en-US" sz="2000" dirty="0">
              <a:latin typeface="Georgia" panose="02040502050405020303" pitchFamily="18" charset="0"/>
              <a:cs typeface="Diwan Thuluth" pitchFamily="2" charset="-78"/>
            </a:endParaRPr>
          </a:p>
          <a:p>
            <a:pPr marL="896937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  <a:cs typeface="Diwan Thuluth" pitchFamily="2" charset="-78"/>
              </a:rPr>
              <a:t>Non-thermal ablation</a:t>
            </a:r>
          </a:p>
          <a:p>
            <a:pPr marL="554037" algn="l"/>
            <a:endParaRPr lang="en-US" sz="2000" dirty="0">
              <a:latin typeface="Georgia" panose="02040502050405020303" pitchFamily="18" charset="0"/>
              <a:cs typeface="Diwan Thuluth" pitchFamily="2" charset="-78"/>
            </a:endParaRPr>
          </a:p>
          <a:p>
            <a:pPr marL="896937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  <a:cs typeface="Diwan Thuluth" pitchFamily="2" charset="-78"/>
              </a:rPr>
              <a:t>Voltage-mediated tissue selectivity observed</a:t>
            </a:r>
          </a:p>
          <a:p>
            <a:pPr marL="896937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  <a:cs typeface="Diwan Thuluth" pitchFamily="2" charset="-78"/>
            </a:endParaRPr>
          </a:p>
          <a:p>
            <a:pPr marL="1011237" indent="-457200" algn="l">
              <a:buFont typeface="+mj-lt"/>
              <a:buAutoNum type="arabicPeriod"/>
            </a:pPr>
            <a:endParaRPr lang="en-US" sz="2000" dirty="0">
              <a:latin typeface="Georgia" panose="02040502050405020303" pitchFamily="18" charset="0"/>
              <a:cs typeface="Diwan Thuluth" pitchFamily="2" charset="-78"/>
            </a:endParaRPr>
          </a:p>
          <a:p>
            <a:pPr marL="542925" indent="-498475" algn="l"/>
            <a:r>
              <a:rPr lang="en-US" sz="2400" dirty="0">
                <a:latin typeface="Georgia" panose="02040502050405020303" pitchFamily="18" charset="0"/>
                <a:cs typeface="Diwan Thuluth" pitchFamily="2" charset="-78"/>
              </a:rPr>
              <a:t>2.    Early data indicates sparing of esophagus and phrenic nerve</a:t>
            </a:r>
            <a:endParaRPr lang="ru-UZ" sz="2400" dirty="0">
              <a:latin typeface="Georgia" panose="02040502050405020303" pitchFamily="18" charset="0"/>
              <a:cs typeface="Diwan Thulut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271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Pulsed Field Ablation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B5F348-5463-2E1E-E48C-234FE7762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510" y="1748790"/>
            <a:ext cx="4522470" cy="3063240"/>
          </a:xfrm>
          <a:prstGeom prst="rect">
            <a:avLst/>
          </a:prstGeom>
        </p:spPr>
      </p:pic>
      <p:pic>
        <p:nvPicPr>
          <p:cNvPr id="6" name="Medical_Device_Animation_Atrial_Fibrillation_Ablation_Surgery">
            <a:hlinkClick r:id="" action="ppaction://media"/>
            <a:extLst>
              <a:ext uri="{FF2B5EF4-FFF2-40B4-BE49-F238E27FC236}">
                <a16:creationId xmlns:a16="http://schemas.microsoft.com/office/drawing/2014/main" id="{229AD20F-19F1-5FBA-BBF1-C13883F89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40" y="1432679"/>
            <a:ext cx="7098030" cy="39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2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AB7991-5E62-9F29-FBD7-833034798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12" y="961272"/>
            <a:ext cx="9353052" cy="414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9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ACAFA5-1B6F-2F92-B01A-73BA488C4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65" y="1511113"/>
            <a:ext cx="4740911" cy="36334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The clinical problem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8375C5-360A-9983-8D94-682B37885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1511113"/>
            <a:ext cx="5410232" cy="36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0FF67-384C-B57D-FAE4-BAE6EDADB329}"/>
              </a:ext>
            </a:extLst>
          </p:cNvPr>
          <p:cNvSpPr txBox="1"/>
          <p:nvPr/>
        </p:nvSpPr>
        <p:spPr>
          <a:xfrm>
            <a:off x="719360" y="6005618"/>
            <a:ext cx="4336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666666"/>
                </a:solidFill>
                <a:effectLst/>
                <a:latin typeface="inherit"/>
              </a:rPr>
              <a:t>M. </a:t>
            </a:r>
            <a:r>
              <a:rPr lang="en-US" sz="1400" b="0" i="0" u="none" strike="noStrike" dirty="0" err="1">
                <a:solidFill>
                  <a:srgbClr val="666666"/>
                </a:solidFill>
                <a:effectLst/>
                <a:latin typeface="inherit"/>
              </a:rPr>
              <a:t>Haïssaguerre</a:t>
            </a:r>
            <a:r>
              <a:rPr lang="en-US" sz="1400" dirty="0">
                <a:solidFill>
                  <a:srgbClr val="666666"/>
                </a:solidFill>
                <a:latin typeface="inherit"/>
              </a:rPr>
              <a:t> et al…</a:t>
            </a:r>
            <a:r>
              <a:rPr lang="en-US" sz="1400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sz="1400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sz="1400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1998; 339:659-666</a:t>
            </a:r>
            <a:endParaRPr lang="ru-UZ" sz="1400" dirty="0"/>
          </a:p>
        </p:txBody>
      </p:sp>
    </p:spTree>
    <p:extLst>
      <p:ext uri="{BB962C8B-B14F-4D97-AF65-F5344CB8AC3E}">
        <p14:creationId xmlns:p14="http://schemas.microsoft.com/office/powerpoint/2010/main" val="291918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Pulsed Field Ablation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9B2CA44-7CD3-856C-C6C5-DE1856DFB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85" y="450904"/>
            <a:ext cx="86995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438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3437164" y="400790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/>
                <a:latin typeface="STIX" pitchFamily="2" charset="2"/>
              </a:rPr>
              <a:t>Main findings are: </a:t>
            </a:r>
          </a:p>
        </p:txBody>
      </p:sp>
      <p:pic>
        <p:nvPicPr>
          <p:cNvPr id="13314" name="Picture 2" descr="Fig. 2">
            <a:extLst>
              <a:ext uri="{FF2B5EF4-FFF2-40B4-BE49-F238E27FC236}">
                <a16:creationId xmlns:a16="http://schemas.microsoft.com/office/drawing/2014/main" id="{E9302F60-29AA-1A62-C0A0-6A3A2197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2" y="1018930"/>
            <a:ext cx="3601738" cy="56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430EF65-B391-15FB-0454-4E5DB33488AB}"/>
              </a:ext>
            </a:extLst>
          </p:cNvPr>
          <p:cNvSpPr txBox="1">
            <a:spLocks/>
          </p:cNvSpPr>
          <p:nvPr/>
        </p:nvSpPr>
        <p:spPr>
          <a:xfrm>
            <a:off x="4457700" y="1302280"/>
            <a:ext cx="6275070" cy="51549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50" dirty="0"/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STIX" pitchFamily="2" charset="2"/>
              </a:rPr>
              <a:t>PFA-based PVI achieves complete acute isolation of PV (546 of 546 PV),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STIX" pitchFamily="2" charset="2"/>
              </a:rPr>
              <a:t>acute complication rates are low (1/138 patients, 0.7%), 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STIX" pitchFamily="2" charset="2"/>
              </a:rPr>
              <a:t>the PFA catheter can be visualized using commonly used mapping systems, 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STIX" pitchFamily="2" charset="2"/>
              </a:rPr>
              <a:t>the system provides a short learning curve and a short PFA catheter LA dwell time, 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STIX" pitchFamily="2" charset="2"/>
              </a:rPr>
              <a:t>atropine reduced the duration of post-PFA asystole and heart block, 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STIX" pitchFamily="2" charset="2"/>
              </a:rPr>
              <a:t>freedom of AF/AT/AF was 90% for paroxysmal AF and 60% for persistent AF patients during 1-year follow-up. </a:t>
            </a:r>
          </a:p>
          <a:p>
            <a:pPr algn="l"/>
            <a:r>
              <a:rPr lang="en-US" sz="1800" dirty="0">
                <a:effectLst/>
                <a:latin typeface="STIX" pitchFamily="2" charset="2"/>
              </a:rPr>
              <a:t> </a:t>
            </a:r>
            <a:endParaRPr lang="en-US" sz="1050" dirty="0"/>
          </a:p>
          <a:p>
            <a:pPr algn="l"/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5759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287901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/>
                <a:latin typeface="STIX" pitchFamily="2" charset="2"/>
              </a:rPr>
              <a:t>Conclusion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430EF65-B391-15FB-0454-4E5DB33488AB}"/>
              </a:ext>
            </a:extLst>
          </p:cNvPr>
          <p:cNvSpPr txBox="1">
            <a:spLocks/>
          </p:cNvSpPr>
          <p:nvPr/>
        </p:nvSpPr>
        <p:spPr>
          <a:xfrm>
            <a:off x="1116671" y="913376"/>
            <a:ext cx="9570944" cy="5249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500" dirty="0"/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sz="2600" dirty="0">
                <a:effectLst/>
                <a:latin typeface="STIX" pitchFamily="2" charset="2"/>
              </a:rPr>
              <a:t>Point by </a:t>
            </a:r>
            <a:r>
              <a:rPr lang="en-US" sz="2600" dirty="0">
                <a:latin typeface="STIX" pitchFamily="2" charset="2"/>
              </a:rPr>
              <a:t>point RF ablation still the gold standard.</a:t>
            </a:r>
          </a:p>
          <a:p>
            <a:pPr marL="1066800" indent="-280988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TIX" pitchFamily="2" charset="2"/>
              </a:rPr>
              <a:t>Clinical outcome at 80% single procedure off drugs (98% with drugs).</a:t>
            </a:r>
          </a:p>
          <a:p>
            <a:pPr marL="1066800" indent="-280988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TIX" pitchFamily="2" charset="2"/>
              </a:rPr>
              <a:t>High efficacy, near-zero radiation workflows possible.</a:t>
            </a:r>
          </a:p>
          <a:p>
            <a:pPr algn="l">
              <a:lnSpc>
                <a:spcPct val="150000"/>
              </a:lnSpc>
            </a:pPr>
            <a:r>
              <a:rPr lang="en-US" sz="2600" dirty="0">
                <a:latin typeface="STIX" pitchFamily="2" charset="2"/>
              </a:rPr>
              <a:t>2.   Rapid development of very fast, very powerful and potentially very safe ablation technologies.</a:t>
            </a:r>
          </a:p>
          <a:p>
            <a:pPr marL="1066800" indent="-280988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TIX" pitchFamily="2" charset="2"/>
              </a:rPr>
              <a:t>Ultralow temperature ablation allows Cox-Maze-like lesion sets with high efficacy</a:t>
            </a:r>
          </a:p>
          <a:p>
            <a:pPr marL="1066800" indent="-280988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TIX" pitchFamily="2" charset="2"/>
              </a:rPr>
              <a:t>PFA may be eliminate collateral damage.</a:t>
            </a:r>
          </a:p>
          <a:p>
            <a:pPr algn="l">
              <a:lnSpc>
                <a:spcPct val="150000"/>
              </a:lnSpc>
            </a:pPr>
            <a:r>
              <a:rPr lang="en-US" sz="2600" dirty="0">
                <a:latin typeface="STIX" pitchFamily="2" charset="2"/>
              </a:rPr>
              <a:t>3.   Desired lesion sets are becoming a realistic goal.</a:t>
            </a:r>
          </a:p>
          <a:p>
            <a:pPr marL="1111250" indent="-280988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STIX" pitchFamily="2" charset="2"/>
              </a:rPr>
              <a:t>After the decade of standardization, the next decade may be the one of therapy expansion.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endParaRPr lang="en-US" sz="1800" dirty="0">
              <a:latin typeface="STIX" pitchFamily="2" charset="2"/>
            </a:endParaRPr>
          </a:p>
          <a:p>
            <a:pPr algn="l">
              <a:lnSpc>
                <a:spcPct val="150000"/>
              </a:lnSpc>
            </a:pPr>
            <a:endParaRPr lang="en-US" sz="1800" dirty="0">
              <a:latin typeface="STIX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590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2549630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/>
                <a:latin typeface="STIX" pitchFamily="2" charset="2"/>
              </a:rPr>
              <a:t>Thank you for you attention!</a:t>
            </a:r>
          </a:p>
        </p:txBody>
      </p:sp>
    </p:spTree>
    <p:extLst>
      <p:ext uri="{BB962C8B-B14F-4D97-AF65-F5344CB8AC3E}">
        <p14:creationId xmlns:p14="http://schemas.microsoft.com/office/powerpoint/2010/main" val="233279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Evolution of ablation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95132E-C822-5B27-A8FD-A87F6EA05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90" y="1177451"/>
            <a:ext cx="9016618" cy="50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6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Technologies 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80FE467-70A1-A585-AD54-B57EEA26B056}"/>
              </a:ext>
            </a:extLst>
          </p:cNvPr>
          <p:cNvSpPr/>
          <p:nvPr/>
        </p:nvSpPr>
        <p:spPr>
          <a:xfrm>
            <a:off x="701291" y="1393068"/>
            <a:ext cx="3014182" cy="27622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666666"/>
                </a:solidFill>
                <a:latin typeface="inherit"/>
              </a:rPr>
              <a:t>Cryoballoon</a:t>
            </a:r>
            <a:endParaRPr lang="en-US" dirty="0">
              <a:solidFill>
                <a:srgbClr val="666666"/>
              </a:solidFill>
              <a:latin typeface="inheri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inherit"/>
              </a:rPr>
              <a:t>Laser balloon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inherit"/>
              </a:rPr>
              <a:t>HIFU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inherit"/>
              </a:rPr>
              <a:t>RF </a:t>
            </a:r>
            <a:r>
              <a:rPr lang="en-US" dirty="0" err="1">
                <a:solidFill>
                  <a:srgbClr val="666666"/>
                </a:solidFill>
                <a:latin typeface="inherit"/>
              </a:rPr>
              <a:t>Mersh</a:t>
            </a:r>
            <a:r>
              <a:rPr lang="en-US" dirty="0">
                <a:solidFill>
                  <a:srgbClr val="666666"/>
                </a:solidFill>
                <a:latin typeface="inherit"/>
              </a:rPr>
              <a:t>, </a:t>
            </a:r>
            <a:r>
              <a:rPr lang="en-US" dirty="0" err="1">
                <a:solidFill>
                  <a:srgbClr val="666666"/>
                </a:solidFill>
                <a:latin typeface="inherit"/>
              </a:rPr>
              <a:t>nMARq</a:t>
            </a:r>
            <a:r>
              <a:rPr lang="en-US" dirty="0">
                <a:solidFill>
                  <a:srgbClr val="666666"/>
                </a:solidFill>
                <a:latin typeface="inherit"/>
              </a:rPr>
              <a:t>, PVAC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666666"/>
                </a:solidFill>
                <a:effectLst/>
                <a:latin typeface="inherit"/>
              </a:rPr>
              <a:t>RF balloon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Скругленный прямоугольник 4">
                <a:extLst>
                  <a:ext uri="{FF2B5EF4-FFF2-40B4-BE49-F238E27FC236}">
                    <a16:creationId xmlns:a16="http://schemas.microsoft.com/office/drawing/2014/main" id="{B27578A0-3557-76D9-1327-484A5E451D23}"/>
                  </a:ext>
                </a:extLst>
              </p:cNvPr>
              <p:cNvSpPr/>
              <p:nvPr/>
            </p:nvSpPr>
            <p:spPr>
              <a:xfrm>
                <a:off x="701291" y="4390111"/>
                <a:ext cx="3014182" cy="201698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666666"/>
                    </a:solidFill>
                    <a:latin typeface="inherit"/>
                  </a:rPr>
                  <a:t>Surgery approaches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666666"/>
                    </a:solidFill>
                    <a:latin typeface="inherit"/>
                  </a:rPr>
                  <a:t>External radiation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666666"/>
                    </a:solidFill>
                    <a:latin typeface="inherit"/>
                  </a:rPr>
                  <a:t>DC electroporation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666666"/>
                    </a:solidFill>
                    <a:latin typeface="inherit"/>
                  </a:rPr>
                  <a:t>Ultralow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666666"/>
                    </a:solidFill>
                    <a:latin typeface="inherit"/>
                  </a:rPr>
                  <a:t>cryoablation</a:t>
                </a:r>
              </a:p>
            </p:txBody>
          </p:sp>
        </mc:Choice>
        <mc:Fallback xmlns="">
          <p:sp>
            <p:nvSpPr>
              <p:cNvPr id="5" name="Скругленный прямоугольник 4">
                <a:extLst>
                  <a:ext uri="{FF2B5EF4-FFF2-40B4-BE49-F238E27FC236}">
                    <a16:creationId xmlns:a16="http://schemas.microsoft.com/office/drawing/2014/main" id="{B27578A0-3557-76D9-1327-484A5E451D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91" y="4390111"/>
                <a:ext cx="3014182" cy="201698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B0DEC-77E1-34E7-22C9-B1ACBA1FE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892" y="4342950"/>
            <a:ext cx="3073400" cy="203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393604-F5A9-4931-33A2-F24F10E3A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251" y="1633762"/>
            <a:ext cx="4505975" cy="2866477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B0367D44-226E-CCB4-9790-49F4C02A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78" y="1765696"/>
            <a:ext cx="3014182" cy="207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94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299111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Traditional RF ablation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9DEF7C-CE69-820F-DD57-E5658DA87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041" y="1106155"/>
            <a:ext cx="5653996" cy="25699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D02F11-7C0D-B76E-CFC0-C0F80938F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67" y="3553204"/>
            <a:ext cx="2717800" cy="304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B28F40-3437-CC08-179F-97B6CF3A5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136" y="3676153"/>
            <a:ext cx="3957797" cy="25699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C20B7E-E61F-5BA1-C975-CD8A291D6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62" y="1119111"/>
            <a:ext cx="4102643" cy="26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2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RF Ablation with multielectrode catheter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0FBD16-55B8-9E25-9D9C-D52F264C9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70" y="1376929"/>
            <a:ext cx="9939294" cy="28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3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3C2DA0A-2274-42E2-DD68-4875360B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" y="1696888"/>
            <a:ext cx="10115550" cy="41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9B5A8D2-E1EC-83BF-8956-B65B802F85D8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RF Ablation with multielectrode catheter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5703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RF outcomes today – the VISTAX trial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524DAD6-D744-F552-F8FD-E3714D6DD9A4}"/>
              </a:ext>
            </a:extLst>
          </p:cNvPr>
          <p:cNvSpPr txBox="1">
            <a:spLocks/>
          </p:cNvSpPr>
          <p:nvPr/>
        </p:nvSpPr>
        <p:spPr>
          <a:xfrm>
            <a:off x="7361499" y="1828800"/>
            <a:ext cx="4549311" cy="2436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4150" indent="-46038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  <a:cs typeface="Diwan Thuluth" pitchFamily="2" charset="-78"/>
              </a:rPr>
              <a:t>329 procedures across 15 centers</a:t>
            </a:r>
          </a:p>
          <a:p>
            <a:pPr marL="138112" algn="l"/>
            <a:endParaRPr lang="en-US" sz="2000" dirty="0">
              <a:latin typeface="Georgia" panose="02040502050405020303" pitchFamily="18" charset="0"/>
              <a:cs typeface="Diwan Thuluth" pitchFamily="2" charset="-78"/>
            </a:endParaRPr>
          </a:p>
          <a:p>
            <a:pPr marL="138112" algn="l"/>
            <a:endParaRPr lang="en-US" sz="2000" dirty="0">
              <a:latin typeface="Georgia" panose="02040502050405020303" pitchFamily="18" charset="0"/>
              <a:cs typeface="Diwan Thuluth" pitchFamily="2" charset="-78"/>
            </a:endParaRPr>
          </a:p>
          <a:p>
            <a:pPr marL="184150" indent="-46038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  <a:cs typeface="Diwan Thuluth" pitchFamily="2" charset="-78"/>
              </a:rPr>
              <a:t>89% single procedure success using standard monitoring</a:t>
            </a:r>
          </a:p>
          <a:p>
            <a:pPr marL="138112" algn="l"/>
            <a:endParaRPr lang="en-US" sz="2000" dirty="0">
              <a:latin typeface="Georgia" panose="02040502050405020303" pitchFamily="18" charset="0"/>
              <a:cs typeface="Diwan Thuluth" pitchFamily="2" charset="-78"/>
            </a:endParaRPr>
          </a:p>
          <a:p>
            <a:pPr marL="138112" algn="l"/>
            <a:endParaRPr lang="en-US" sz="2000" dirty="0">
              <a:latin typeface="Georgia" panose="02040502050405020303" pitchFamily="18" charset="0"/>
              <a:cs typeface="Diwan Thuluth" pitchFamily="2" charset="-78"/>
            </a:endParaRPr>
          </a:p>
          <a:p>
            <a:pPr marL="184150" indent="-46038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  <a:cs typeface="Diwan Thuluth" pitchFamily="2" charset="-78"/>
              </a:rPr>
              <a:t>Highly reproducible acute and long term outcomes</a:t>
            </a:r>
            <a:endParaRPr lang="ru-UZ" sz="20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D2BB1F0C-6911-D92A-EDEE-E595BB86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90" y="1545220"/>
            <a:ext cx="7188759" cy="426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FF96D1F-4A14-1D7D-183E-9AA7E5227669}"/>
              </a:ext>
            </a:extLst>
          </p:cNvPr>
          <p:cNvSpPr txBox="1">
            <a:spLocks/>
          </p:cNvSpPr>
          <p:nvPr/>
        </p:nvSpPr>
        <p:spPr>
          <a:xfrm>
            <a:off x="428012" y="6111241"/>
            <a:ext cx="6895114" cy="33618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defPPr>
              <a:defRPr lang="en-US"/>
            </a:defPPr>
            <a:lvl1pPr marL="34290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1000" i="1">
                <a:solidFill>
                  <a:srgbClr val="333333"/>
                </a:solidFill>
              </a:rPr>
              <a:t>Europace</a:t>
            </a:r>
            <a:r>
              <a:rPr lang="en-US" sz="1000">
                <a:solidFill>
                  <a:srgbClr val="333333"/>
                </a:solidFill>
              </a:rPr>
              <a:t>, Volume 22, Issue 11, November 2020, Pages 1645–1652, </a:t>
            </a:r>
            <a:r>
              <a:rPr lang="en-US" sz="1000">
                <a:solidFill>
                  <a:srgbClr val="333333"/>
                </a:solidFill>
                <a:hlinkClick r:id="rId4"/>
              </a:rPr>
              <a:t>https://doi.org/10.1093/europace/euaa157</a:t>
            </a:r>
            <a:endParaRPr lang="en-US" sz="1000">
              <a:solidFill>
                <a:srgbClr val="333333"/>
              </a:solidFill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80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sz="8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6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990B64-262D-7778-0231-8B78D69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64" y="5890626"/>
            <a:ext cx="1371536" cy="9686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1FDEF-3D1B-F26D-8EDC-7D77F2283F83}"/>
              </a:ext>
            </a:extLst>
          </p:cNvPr>
          <p:cNvSpPr txBox="1">
            <a:spLocks/>
          </p:cNvSpPr>
          <p:nvPr/>
        </p:nvSpPr>
        <p:spPr>
          <a:xfrm>
            <a:off x="2122714" y="450904"/>
            <a:ext cx="7946571" cy="625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Georgia" panose="02040502050405020303" pitchFamily="18" charset="0"/>
                <a:cs typeface="Diwan Thuluth" pitchFamily="2" charset="-78"/>
              </a:rPr>
              <a:t>Cryoballoon</a:t>
            </a:r>
            <a:r>
              <a:rPr lang="en-US" sz="3600" dirty="0">
                <a:latin typeface="Georgia" panose="02040502050405020303" pitchFamily="18" charset="0"/>
                <a:cs typeface="Diwan Thuluth" pitchFamily="2" charset="-78"/>
              </a:rPr>
              <a:t> ablation</a:t>
            </a:r>
            <a:endParaRPr lang="ru-UZ" sz="3600" dirty="0">
              <a:latin typeface="Georgia" panose="02040502050405020303" pitchFamily="18" charset="0"/>
              <a:cs typeface="Diwan Thuluth" pitchFamily="2" charset="-78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E5FCAA-70EA-BE51-35A3-38A6D89E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850" y="1212681"/>
            <a:ext cx="7226300" cy="50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14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7700</TotalTime>
  <Words>471</Words>
  <Application>Microsoft Macintosh PowerPoint</Application>
  <PresentationFormat>Широкоэкранный</PresentationFormat>
  <Paragraphs>81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ff-scala-sans-pro</vt:lpstr>
      <vt:lpstr>Georgia</vt:lpstr>
      <vt:lpstr>Helvetica Neue</vt:lpstr>
      <vt:lpstr>inherit</vt:lpstr>
      <vt:lpstr>STIX</vt:lpstr>
      <vt:lpstr>Тема Office</vt:lpstr>
      <vt:lpstr>AF: what is the technology and we do properly?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32</cp:revision>
  <dcterms:created xsi:type="dcterms:W3CDTF">2022-12-05T20:58:47Z</dcterms:created>
  <dcterms:modified xsi:type="dcterms:W3CDTF">2022-12-11T06:51:19Z</dcterms:modified>
</cp:coreProperties>
</file>